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01" r:id="rId2"/>
    <p:sldId id="1597" r:id="rId3"/>
    <p:sldId id="1600" r:id="rId4"/>
    <p:sldId id="1598" r:id="rId5"/>
    <p:sldId id="1599" r:id="rId6"/>
    <p:sldId id="1602" r:id="rId7"/>
    <p:sldId id="1601" r:id="rId8"/>
    <p:sldId id="1643" r:id="rId9"/>
    <p:sldId id="1644" r:id="rId10"/>
    <p:sldId id="1611" r:id="rId11"/>
    <p:sldId id="1607" r:id="rId12"/>
    <p:sldId id="1635" r:id="rId13"/>
    <p:sldId id="1636" r:id="rId14"/>
    <p:sldId id="1637" r:id="rId15"/>
    <p:sldId id="1606" r:id="rId16"/>
    <p:sldId id="1609" r:id="rId17"/>
    <p:sldId id="1610" r:id="rId18"/>
    <p:sldId id="1612" r:id="rId19"/>
    <p:sldId id="1613" r:id="rId20"/>
    <p:sldId id="1608" r:id="rId21"/>
    <p:sldId id="1614" r:id="rId22"/>
    <p:sldId id="1596" r:id="rId23"/>
    <p:sldId id="1638" r:id="rId24"/>
    <p:sldId id="1633" r:id="rId25"/>
    <p:sldId id="1615" r:id="rId26"/>
    <p:sldId id="1639" r:id="rId27"/>
    <p:sldId id="1616" r:id="rId28"/>
    <p:sldId id="1619" r:id="rId29"/>
    <p:sldId id="1623" r:id="rId30"/>
    <p:sldId id="1622" r:id="rId31"/>
    <p:sldId id="1624" r:id="rId32"/>
    <p:sldId id="1625" r:id="rId33"/>
    <p:sldId id="1627" r:id="rId34"/>
    <p:sldId id="1628" r:id="rId35"/>
    <p:sldId id="1626" r:id="rId36"/>
    <p:sldId id="1629" r:id="rId37"/>
    <p:sldId id="1630" r:id="rId38"/>
    <p:sldId id="1632" r:id="rId39"/>
    <p:sldId id="1618" r:id="rId40"/>
    <p:sldId id="1640" r:id="rId41"/>
    <p:sldId id="1617" r:id="rId42"/>
    <p:sldId id="1559" r:id="rId43"/>
    <p:sldId id="1560" r:id="rId44"/>
    <p:sldId id="1561" r:id="rId45"/>
    <p:sldId id="1563" r:id="rId46"/>
    <p:sldId id="1565" r:id="rId47"/>
    <p:sldId id="1566" r:id="rId48"/>
    <p:sldId id="1567" r:id="rId49"/>
    <p:sldId id="1568" r:id="rId50"/>
    <p:sldId id="1569" r:id="rId51"/>
    <p:sldId id="1551" r:id="rId52"/>
    <p:sldId id="1641" r:id="rId53"/>
    <p:sldId id="1570" r:id="rId54"/>
    <p:sldId id="1571" r:id="rId55"/>
    <p:sldId id="1575" r:id="rId56"/>
    <p:sldId id="1576" r:id="rId57"/>
    <p:sldId id="1577" r:id="rId58"/>
    <p:sldId id="1553" r:id="rId59"/>
    <p:sldId id="1642" r:id="rId60"/>
    <p:sldId id="1580" r:id="rId61"/>
    <p:sldId id="1582" r:id="rId62"/>
    <p:sldId id="1584" r:id="rId63"/>
    <p:sldId id="1586" r:id="rId64"/>
    <p:sldId id="1554" r:id="rId65"/>
    <p:sldId id="1587" r:id="rId66"/>
    <p:sldId id="1645" r:id="rId67"/>
    <p:sldId id="1572" r:id="rId68"/>
    <p:sldId id="1558" r:id="rId69"/>
    <p:sldId id="1590" r:id="rId70"/>
    <p:sldId id="1556" r:id="rId71"/>
    <p:sldId id="1592" r:id="rId72"/>
    <p:sldId id="1557" r:id="rId73"/>
    <p:sldId id="1595" r:id="rId74"/>
    <p:sldId id="159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83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E02F-F9AD-1243-9A3C-D806F53FC132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1233-98AC-A140-BD6A-E50DFECCE6D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066C-E07D-4542-803D-9C91CADE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387D-F023-3246-9688-C449F0597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F3F4-EDE4-4A47-836E-90E3061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2795-38C3-A046-A319-99C9070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2CF6-31F2-DA4D-BBB9-A5FE2A5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6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847A-C0EB-4A4E-AF1C-0EDDD73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106B9-8D8A-AF44-811F-C3BEF6DD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32C7-5679-DC41-A221-1CD04515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1219-59EE-B141-8FE5-AF054A6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BEEF-FC7A-E74A-8149-DFDE6F5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8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CFA51-810D-074A-BE0A-295BEEC7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1E8A-F34C-D040-B485-40434254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760E4-5EFE-4C44-8463-5C0A816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2F1-384E-B94D-BB80-09E47E42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F384-2937-1649-AFAD-9859D87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476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C098-9D82-6D4B-82BE-742491A3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3918-8388-8B41-BD25-E9955A33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D7CFA-1CF8-EE4D-9853-236DEB3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5477-E088-C141-B221-8031547F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77-0E25-6347-958D-711F35A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3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B150-D86B-5B40-8BC1-2E2C5C6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F017-494C-A94A-8315-F21DCA48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6501-BA85-9947-A7CD-CBEACC5B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CD51-A848-6A43-A875-5D236D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3D35-815F-1F4B-B857-CB624D48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42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3EC-54FB-5242-8493-BE1B61C6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D460-DF5D-D545-A530-B8437514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31FA4-7982-E941-B1D0-715BC36B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6301B-3AD5-F54C-AC5D-0C6687A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E54C-4217-EC42-B8E3-82E522F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65DD-DCDD-494A-86AC-ADAC8AA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15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85-BC77-6341-9EB9-0AB1E3B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CC7-982B-2A47-BA3A-B7F55137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7254-5BC2-A045-A4BD-39B6FC2F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B2B63-EE59-284D-A0D0-A0BF85051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BA3A5-C633-0445-942C-9D1B3C4E6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47A7-21D5-D94B-A18A-513DA7C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63082-4EAA-5446-A5CD-58F2FE4A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A243-D0BD-C548-AF40-EFDE64A5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03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EDB-A2B4-084B-888A-307E905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4148-99E2-B34F-B085-36ED48A3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D435-5025-3840-BB2A-8BC7F71A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2EC7-2C4F-F641-BFEA-733E6230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7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31B14-7E99-AC47-98AB-5765A2D2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B770-9173-6140-93B6-C3DA8FC5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ADB6-55B5-6146-AD65-EADB228B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EB-9908-524C-A9BB-1CAB60BA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FAE5-14AD-0241-8961-1A6685FE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5A03C-9FE8-3C47-8DB0-8361A778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5BDA-0F87-AB4C-971D-B2696E5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04435-51CC-764F-B7D9-DB7D3D5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AC7-D3EF-BF40-B205-76577076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2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2431-BA11-BF46-9450-99159A1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E095A-B3C9-B441-A479-2E5A6C66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2759-0FF1-5945-8E2A-CC578438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8F9F-1A01-7C4A-A6F5-561DA9B2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C437-A8B8-4749-84CB-3622469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8B090-70F0-7146-8EEB-E6DCF78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20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96B7-E567-7445-92EA-25A875D2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F1BE-DD60-8A4B-88B4-FDF7E839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23E7-567B-8F47-AEA3-FD539D0B9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2674-9054-D345-AA48-8E92D43C611C}" type="datetimeFigureOut">
              <a:rPr lang="es-ES_tradnl" smtClean="0"/>
              <a:t>9/11/22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876-FF9D-9F44-8113-4CA0B9A49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722B7-A668-3F44-BDFB-A058C3A8C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78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1sp4X57TL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4938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mv367NCW2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6.07421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2.04938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emf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emf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1.png"/><Relationship Id="rId7" Type="http://schemas.openxmlformats.org/officeDocument/2006/relationships/image" Target="../media/image3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9.emf"/><Relationship Id="rId5" Type="http://schemas.openxmlformats.org/officeDocument/2006/relationships/image" Target="../media/image23.png"/><Relationship Id="rId10" Type="http://schemas.openxmlformats.org/officeDocument/2006/relationships/image" Target="../media/image38.emf"/><Relationship Id="rId4" Type="http://schemas.openxmlformats.org/officeDocument/2006/relationships/image" Target="../media/image22.png"/><Relationship Id="rId9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hyperlink" Target="https://towardsdatascience.com/weighted-linear-regression-2ef23b12a6d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mingomery/vision/blob/master/clases/Cap03_DeepLearning/papers/2022-BlackBoxExplanationFaceVerification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mingomery.ing.puc.cl/material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hohman.com/summi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02.0493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Explicabilidad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CÓMO ENGAÑAR UNA RED CNN ?</a:t>
            </a:r>
          </a:p>
        </p:txBody>
      </p:sp>
    </p:spTree>
    <p:extLst>
      <p:ext uri="{BB962C8B-B14F-4D97-AF65-F5344CB8AC3E}">
        <p14:creationId xmlns:p14="http://schemas.microsoft.com/office/powerpoint/2010/main" val="91752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CD2D2-7E56-584D-9D20-4A4DCE52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206500"/>
            <a:ext cx="9588500" cy="444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F5FCA-D657-064A-8BEB-5EDC16775A51}"/>
              </a:ext>
            </a:extLst>
          </p:cNvPr>
          <p:cNvSpPr txBox="1"/>
          <p:nvPr/>
        </p:nvSpPr>
        <p:spPr>
          <a:xfrm>
            <a:off x="1752600" y="6202680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https://youtu.be/i1sp4X57TL4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23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KINDSHIP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A0379-F5AC-2944-A5C0-53A88FBC7B58}"/>
              </a:ext>
            </a:extLst>
          </p:cNvPr>
          <p:cNvSpPr txBox="1"/>
          <p:nvPr/>
        </p:nvSpPr>
        <p:spPr>
          <a:xfrm>
            <a:off x="1005840" y="4256117"/>
            <a:ext cx="1006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/>
              <a:t>The kinship problem is to </a:t>
            </a:r>
            <a:r>
              <a:rPr lang="en-AU" sz="4000" dirty="0" err="1"/>
              <a:t>analyze</a:t>
            </a:r>
            <a:r>
              <a:rPr lang="en-AU" sz="4000" dirty="0"/>
              <a:t> two face images and detect if the persons have a relation such as parent-child or sibling.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49429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Lu, J., Zhou, X., Tan, Y. P., Shang, Y., &amp; Zhou, J. (2013). </a:t>
            </a:r>
            <a:r>
              <a:rPr lang="en-AU" dirty="0" err="1"/>
              <a:t>Neighborhood</a:t>
            </a:r>
            <a:r>
              <a:rPr lang="en-AU" dirty="0"/>
              <a:t> repulsed metric learning for kinship verification.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36</a:t>
            </a:r>
            <a:r>
              <a:rPr lang="en-AU" dirty="0"/>
              <a:t>(2), 331-345.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E95A7-9FA1-BD43-8E3F-4B30E064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76" y="116379"/>
            <a:ext cx="7098447" cy="55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9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López, M. B., </a:t>
            </a:r>
            <a:r>
              <a:rPr lang="en-AU" dirty="0" err="1"/>
              <a:t>Boutellaa</a:t>
            </a:r>
            <a:r>
              <a:rPr lang="en-AU" dirty="0"/>
              <a:t>, E., &amp; Hadid, A. (2016). Comments on the “kinship face in the wild” data sets.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38</a:t>
            </a:r>
            <a:r>
              <a:rPr lang="en-AU" dirty="0"/>
              <a:t>(11), 2342-2344.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9F2A3-4853-FC44-A21A-5925235F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05" y="826308"/>
            <a:ext cx="7863185" cy="3451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2F4B3A-A558-5F4C-AC46-CE69983CA435}"/>
              </a:ext>
            </a:extLst>
          </p:cNvPr>
          <p:cNvSpPr/>
          <p:nvPr/>
        </p:nvSpPr>
        <p:spPr>
          <a:xfrm>
            <a:off x="1540624" y="4305993"/>
            <a:ext cx="9110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López et al presentaron resultados en los que se comparaban pares de imágenes basándose únicamente en la distancia de </a:t>
            </a:r>
            <a:r>
              <a:rPr lang="es-ES_tradnl" dirty="0" err="1"/>
              <a:t>crominancia</a:t>
            </a:r>
            <a:r>
              <a:rPr lang="es-ES_tradnl" dirty="0"/>
              <a:t> entre ellas (sin ningún tipo de análisis facial), mostrando que la distancia de </a:t>
            </a:r>
            <a:r>
              <a:rPr lang="es-ES_tradnl" dirty="0" err="1"/>
              <a:t>crominancia</a:t>
            </a:r>
            <a:r>
              <a:rPr lang="es-ES_tradnl" dirty="0"/>
              <a:t> obtenía mejores resultados en la detección del parentesco que varios algoritmos publicados.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6338B-F133-1F4E-A37A-121C567F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97" y="0"/>
            <a:ext cx="6578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Explicabilidad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 err="1"/>
              <a:t>Explainable</a:t>
            </a:r>
            <a:r>
              <a:rPr lang="es-ES_tradnl" dirty="0"/>
              <a:t> AI (XAI) tiene como objetivo crear un conjunto de técnicas de Machine </a:t>
            </a:r>
            <a:r>
              <a:rPr lang="es-ES_tradnl" dirty="0" err="1"/>
              <a:t>Learning</a:t>
            </a:r>
            <a:r>
              <a:rPr lang="es-ES_tradnl" dirty="0"/>
              <a:t> que:</a:t>
            </a:r>
          </a:p>
          <a:p>
            <a:r>
              <a:rPr lang="es-ES_tradnl" dirty="0"/>
              <a:t>Produzcan modelos más explicables, manteniendo un alto nivel de rendimiento de aprendizaje (precisión de predicción); y</a:t>
            </a:r>
          </a:p>
          <a:p>
            <a:r>
              <a:rPr lang="es-ES_tradnl" dirty="0"/>
              <a:t>Permitan a los usuarios humanos comprender, confiar adecuadamente y gestionar eficazmente la nueva generación de socios artificialmente inteligentes.</a:t>
            </a:r>
          </a:p>
        </p:txBody>
      </p:sp>
    </p:spTree>
    <p:extLst>
      <p:ext uri="{BB962C8B-B14F-4D97-AF65-F5344CB8AC3E}">
        <p14:creationId xmlns:p14="http://schemas.microsoft.com/office/powerpoint/2010/main" val="2074834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7"/>
          <a:stretch/>
        </p:blipFill>
        <p:spPr bwMode="auto">
          <a:xfrm>
            <a:off x="1181100" y="422655"/>
            <a:ext cx="9829800" cy="27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80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22656"/>
            <a:ext cx="9829800" cy="55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71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44"/>
          <a:stretch/>
        </p:blipFill>
        <p:spPr>
          <a:xfrm>
            <a:off x="1048351" y="228600"/>
            <a:ext cx="10095297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024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51" y="228600"/>
            <a:ext cx="10095297" cy="608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4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berian Husky vs. Wolf: Are They Related? (Differences &amp;amp; Similarities)">
            <a:extLst>
              <a:ext uri="{FF2B5EF4-FFF2-40B4-BE49-F238E27FC236}">
                <a16:creationId xmlns:a16="http://schemas.microsoft.com/office/drawing/2014/main" id="{74FAC8BA-5402-9A45-BB1B-3298BA1E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000"/>
            <a:ext cx="1143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EB900-E4BA-5844-AA68-867DCB2B31EF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HUSKY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90ABA-BB2D-1A4B-9093-11DBB586CF0A}"/>
              </a:ext>
            </a:extLst>
          </p:cNvPr>
          <p:cNvSpPr txBox="1"/>
          <p:nvPr/>
        </p:nvSpPr>
        <p:spPr>
          <a:xfrm>
            <a:off x="6096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WOLF</a:t>
            </a:r>
          </a:p>
        </p:txBody>
      </p:sp>
    </p:spTree>
    <p:extLst>
      <p:ext uri="{BB962C8B-B14F-4D97-AF65-F5344CB8AC3E}">
        <p14:creationId xmlns:p14="http://schemas.microsoft.com/office/powerpoint/2010/main" val="200107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 qué explicar?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Si entendemos cómo funciona un algoritmo podemos mejorarlo, podemos controlarlo, podemos descubrir nuevo conocimiento.</a:t>
            </a:r>
          </a:p>
          <a:p>
            <a:r>
              <a:rPr lang="es-ES_tradnl" dirty="0"/>
              <a:t>Cuando hay temas legales o éticos, es necesario una justificación para explicarle a una persona afectada/beneficiada el por qué de una decisión. </a:t>
            </a:r>
          </a:p>
          <a:p>
            <a:r>
              <a:rPr lang="es-ES_tradnl" dirty="0"/>
              <a:t>Por último, de esta manera generamos confianza.</a:t>
            </a:r>
          </a:p>
        </p:txBody>
      </p:sp>
    </p:spTree>
    <p:extLst>
      <p:ext uri="{BB962C8B-B14F-4D97-AF65-F5344CB8AC3E}">
        <p14:creationId xmlns:p14="http://schemas.microsoft.com/office/powerpoint/2010/main" val="414108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4F29D-EF50-FD47-9D3A-66F077CE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259"/>
            <a:ext cx="12192000" cy="4117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14080-0E76-CE40-ADDC-F62D3C58D4ED}"/>
              </a:ext>
            </a:extLst>
          </p:cNvPr>
          <p:cNvSpPr/>
          <p:nvPr/>
        </p:nvSpPr>
        <p:spPr>
          <a:xfrm>
            <a:off x="122434" y="595190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D0978-AAF1-CA4D-BB58-DD637BC7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Ejemplo de </a:t>
            </a:r>
            <a:r>
              <a:rPr lang="es-ES_tradnl" dirty="0" err="1"/>
              <a:t>explicabilidad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5801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6C8A9-3C98-3B42-A239-3441DDCF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514588"/>
            <a:ext cx="8396118" cy="539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1DD80-9DF0-E24A-B8AE-60D661BB5A9F}"/>
              </a:ext>
            </a:extLst>
          </p:cNvPr>
          <p:cNvSpPr txBox="1"/>
          <p:nvPr/>
        </p:nvSpPr>
        <p:spPr>
          <a:xfrm>
            <a:off x="1950720" y="5974080"/>
            <a:ext cx="561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https://youtu.be/lmv367NCW28</a:t>
            </a:r>
            <a:r>
              <a:rPr lang="es-ES_tradnl" dirty="0"/>
              <a:t> &gt; </a:t>
            </a:r>
            <a:r>
              <a:rPr lang="es-ES_tradnl" dirty="0">
                <a:solidFill>
                  <a:schemeClr val="bg1"/>
                </a:solidFill>
              </a:rPr>
              <a:t>desde 0:24 hasta 4:58</a:t>
            </a:r>
            <a:r>
              <a:rPr lang="es-ES_trad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2806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ALGORITMOS DE EXPLICABILIDAD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5949F-A67D-524E-8310-E32895AD0F06}"/>
              </a:ext>
            </a:extLst>
          </p:cNvPr>
          <p:cNvSpPr txBox="1"/>
          <p:nvPr/>
        </p:nvSpPr>
        <p:spPr>
          <a:xfrm>
            <a:off x="2332565" y="3020724"/>
            <a:ext cx="752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visión por computador para Cajas Negras</a:t>
            </a:r>
          </a:p>
        </p:txBody>
      </p:sp>
    </p:spTree>
    <p:extLst>
      <p:ext uri="{BB962C8B-B14F-4D97-AF65-F5344CB8AC3E}">
        <p14:creationId xmlns:p14="http://schemas.microsoft.com/office/powerpoint/2010/main" val="106845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9226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Randomized Input Sampling for Explanation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005840" y="526579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  <a:p>
            <a:endParaRPr lang="en-AU" dirty="0"/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https://arxiv.org/pdf/1806.07421.pdf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56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78CA8-43D2-A944-885A-4B645F53FC51}"/>
              </a:ext>
            </a:extLst>
          </p:cNvPr>
          <p:cNvSpPr/>
          <p:nvPr/>
        </p:nvSpPr>
        <p:spPr>
          <a:xfrm>
            <a:off x="2346962" y="585188"/>
            <a:ext cx="2241664" cy="4751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4BFB1E-F953-AA42-8180-4A3A59FA69D4}"/>
              </a:ext>
            </a:extLst>
          </p:cNvPr>
          <p:cNvSpPr/>
          <p:nvPr/>
        </p:nvSpPr>
        <p:spPr>
          <a:xfrm>
            <a:off x="4608717" y="703956"/>
            <a:ext cx="1110439" cy="463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DABAC-40F6-404F-98A0-3EFBFEC365A7}"/>
              </a:ext>
            </a:extLst>
          </p:cNvPr>
          <p:cNvSpPr/>
          <p:nvPr/>
        </p:nvSpPr>
        <p:spPr>
          <a:xfrm>
            <a:off x="5740289" y="858325"/>
            <a:ext cx="2372933" cy="41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59D63-B7DA-9B4A-B9DE-68E946A2B159}"/>
              </a:ext>
            </a:extLst>
          </p:cNvPr>
          <p:cNvSpPr/>
          <p:nvPr/>
        </p:nvSpPr>
        <p:spPr>
          <a:xfrm>
            <a:off x="8134355" y="1496291"/>
            <a:ext cx="893267" cy="247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B3018-AF0E-1F47-906C-6E05DE08F983}"/>
              </a:ext>
            </a:extLst>
          </p:cNvPr>
          <p:cNvSpPr/>
          <p:nvPr/>
        </p:nvSpPr>
        <p:spPr>
          <a:xfrm>
            <a:off x="8275328" y="3971238"/>
            <a:ext cx="583267" cy="119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B5633-0943-B243-9765-F42F2F291BC4}"/>
              </a:ext>
            </a:extLst>
          </p:cNvPr>
          <p:cNvSpPr/>
          <p:nvPr/>
        </p:nvSpPr>
        <p:spPr>
          <a:xfrm>
            <a:off x="9236832" y="1608396"/>
            <a:ext cx="2257941" cy="399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8F57CA-D563-7744-910B-7BB15C4C7305}"/>
              </a:ext>
            </a:extLst>
          </p:cNvPr>
          <p:cNvSpPr/>
          <p:nvPr/>
        </p:nvSpPr>
        <p:spPr>
          <a:xfrm>
            <a:off x="1379913" y="5182127"/>
            <a:ext cx="8013469" cy="677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1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2254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93D5D-38EB-4D41-A675-32BCC31E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5" y="-6603"/>
            <a:ext cx="8799615" cy="67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89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LIME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10212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Local Interpretable Model-agnostic Explanations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005840" y="526579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Ribeiro, M. T., Singh, S., &amp; </a:t>
            </a:r>
            <a:r>
              <a:rPr lang="en-AU" dirty="0" err="1"/>
              <a:t>Guestrin</a:t>
            </a:r>
            <a:r>
              <a:rPr lang="en-AU" dirty="0"/>
              <a:t>, C. (2016, August). " Why should </a:t>
            </a:r>
            <a:r>
              <a:rPr lang="en-AU" dirty="0" err="1"/>
              <a:t>i</a:t>
            </a:r>
            <a:r>
              <a:rPr lang="en-AU" dirty="0"/>
              <a:t> trust you?" Explaining the predictions of any classifier. In </a:t>
            </a:r>
            <a:r>
              <a:rPr lang="en-AU" i="1" dirty="0"/>
              <a:t>Proceedings of the 22nd ACM SIGKDD international conference on knowledge discovery and data mining</a:t>
            </a:r>
            <a:r>
              <a:rPr lang="en-AU" dirty="0"/>
              <a:t> (pp. 1135-1144).</a:t>
            </a:r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1017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259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1. Input </a:t>
            </a:r>
            <a:r>
              <a:rPr lang="es-ES_tradnl" sz="3200" dirty="0" err="1"/>
              <a:t>Image</a:t>
            </a:r>
            <a:endParaRPr lang="es-ES_tradnl" sz="32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A1AF224-BA3B-A14C-A6CC-DE21E29E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7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TRAINING DATA SET</a:t>
            </a:r>
          </a:p>
        </p:txBody>
      </p:sp>
    </p:spTree>
    <p:extLst>
      <p:ext uri="{BB962C8B-B14F-4D97-AF65-F5344CB8AC3E}">
        <p14:creationId xmlns:p14="http://schemas.microsoft.com/office/powerpoint/2010/main" val="2258435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2. </a:t>
            </a:r>
            <a:r>
              <a:rPr lang="es-ES_tradnl" sz="3200" dirty="0" err="1"/>
              <a:t>Superpixels</a:t>
            </a:r>
            <a:endParaRPr lang="es-ES_tradnl" sz="3200" dirty="0"/>
          </a:p>
          <a:p>
            <a:endParaRPr lang="es-ES_tradnl" sz="3200" dirty="0"/>
          </a:p>
          <a:p>
            <a:endParaRPr lang="es-ES_tradnl" sz="3200" dirty="0"/>
          </a:p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similar color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quickshift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EE47C-13DC-2349-A295-E42BEFD7248D}"/>
              </a:ext>
            </a:extLst>
          </p:cNvPr>
          <p:cNvSpPr txBox="1"/>
          <p:nvPr/>
        </p:nvSpPr>
        <p:spPr>
          <a:xfrm>
            <a:off x="566380" y="6333160"/>
            <a:ext cx="910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A. </a:t>
            </a:r>
            <a:r>
              <a:rPr lang="en-AU" dirty="0" err="1"/>
              <a:t>Vedaldi</a:t>
            </a:r>
            <a:r>
              <a:rPr lang="en-AU" dirty="0"/>
              <a:t> and S. </a:t>
            </a:r>
            <a:r>
              <a:rPr lang="en-AU" dirty="0" err="1"/>
              <a:t>Soatto</a:t>
            </a:r>
            <a:r>
              <a:rPr lang="en-AU" dirty="0"/>
              <a:t>. Quick shift and kernel methods for mode seeking. In </a:t>
            </a:r>
            <a:r>
              <a:rPr lang="en-AU" i="1" dirty="0"/>
              <a:t>Proc. ECCV</a:t>
            </a:r>
            <a:r>
              <a:rPr lang="en-AU" dirty="0"/>
              <a:t>, 2008.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0591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3. </a:t>
            </a:r>
            <a:r>
              <a:rPr lang="es-ES_tradnl" sz="3200" dirty="0" err="1"/>
              <a:t>Labeling</a:t>
            </a:r>
            <a:endParaRPr lang="es-ES_tradnl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3EA4F-6261-C344-A713-FD7F6F41D319}"/>
              </a:ext>
            </a:extLst>
          </p:cNvPr>
          <p:cNvSpPr txBox="1"/>
          <p:nvPr/>
        </p:nvSpPr>
        <p:spPr>
          <a:xfrm>
            <a:off x="5419344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742F6-4C87-2342-8925-3F985EB174A3}"/>
              </a:ext>
            </a:extLst>
          </p:cNvPr>
          <p:cNvSpPr txBox="1"/>
          <p:nvPr/>
        </p:nvSpPr>
        <p:spPr>
          <a:xfrm>
            <a:off x="6320129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9B60F-9239-B440-9E6C-06628938E5AD}"/>
              </a:ext>
            </a:extLst>
          </p:cNvPr>
          <p:cNvSpPr txBox="1"/>
          <p:nvPr/>
        </p:nvSpPr>
        <p:spPr>
          <a:xfrm>
            <a:off x="7070071" y="1247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24E09-53B0-7545-BE86-48EA34E490B0}"/>
              </a:ext>
            </a:extLst>
          </p:cNvPr>
          <p:cNvSpPr txBox="1"/>
          <p:nvPr/>
        </p:nvSpPr>
        <p:spPr>
          <a:xfrm>
            <a:off x="7561850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BC73A-74B7-6A4B-AC48-4FEE658EBECC}"/>
              </a:ext>
            </a:extLst>
          </p:cNvPr>
          <p:cNvSpPr txBox="1"/>
          <p:nvPr/>
        </p:nvSpPr>
        <p:spPr>
          <a:xfrm>
            <a:off x="8241792" y="770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81353-5A60-FD47-BFDD-ADF8395FE432}"/>
              </a:ext>
            </a:extLst>
          </p:cNvPr>
          <p:cNvSpPr txBox="1"/>
          <p:nvPr/>
        </p:nvSpPr>
        <p:spPr>
          <a:xfrm>
            <a:off x="8811682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40D86-0B57-7F47-9481-A6D2492A7F48}"/>
              </a:ext>
            </a:extLst>
          </p:cNvPr>
          <p:cNvSpPr txBox="1"/>
          <p:nvPr/>
        </p:nvSpPr>
        <p:spPr>
          <a:xfrm>
            <a:off x="9253648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3AF37-4C96-BE46-B89D-2273A83F1B09}"/>
              </a:ext>
            </a:extLst>
          </p:cNvPr>
          <p:cNvSpPr txBox="1"/>
          <p:nvPr/>
        </p:nvSpPr>
        <p:spPr>
          <a:xfrm>
            <a:off x="9808424" y="11397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462B0-2A76-F34E-AF31-5CC6B8AA986C}"/>
              </a:ext>
            </a:extLst>
          </p:cNvPr>
          <p:cNvSpPr txBox="1"/>
          <p:nvPr/>
        </p:nvSpPr>
        <p:spPr>
          <a:xfrm>
            <a:off x="5117658" y="1596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CA644-E6AA-AB44-96D3-844AF598F81D}"/>
              </a:ext>
            </a:extLst>
          </p:cNvPr>
          <p:cNvSpPr txBox="1"/>
          <p:nvPr/>
        </p:nvSpPr>
        <p:spPr>
          <a:xfrm>
            <a:off x="9887551" y="5504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01841-BE91-2C48-B810-56A3E2CA1A4E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 = 68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73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4. </a:t>
            </a:r>
            <a:r>
              <a:rPr lang="es-ES_tradnl" sz="3200" dirty="0" err="1"/>
              <a:t>Perturbations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/off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each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randomly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p=0.5 n=150 times)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0DF2EF-CAD3-0A43-A3F6-A887D135467F}"/>
              </a:ext>
            </a:extLst>
          </p:cNvPr>
          <p:cNvSpPr txBox="1"/>
          <p:nvPr/>
        </p:nvSpPr>
        <p:spPr>
          <a:xfrm>
            <a:off x="380915" y="6023094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vectors</a:t>
            </a:r>
            <a:r>
              <a:rPr lang="es-ES_tradnl" dirty="0"/>
              <a:t> of m=68 </a:t>
            </a:r>
            <a:r>
              <a:rPr lang="es-ES_tradnl" dirty="0" err="1"/>
              <a:t>elements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287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5. Distances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similarity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between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perturbation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original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581E9-6CB1-1E48-A604-9508BC1ED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50" y="5622985"/>
            <a:ext cx="349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EF309-70BA-1243-B42D-E97B4F4E128A}"/>
              </a:ext>
            </a:extLst>
          </p:cNvPr>
          <p:cNvSpPr txBox="1"/>
          <p:nvPr/>
        </p:nvSpPr>
        <p:spPr>
          <a:xfrm>
            <a:off x="6216119" y="59732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z  = [1,1,1,1,…,1]</a:t>
            </a:r>
          </a:p>
        </p:txBody>
      </p:sp>
    </p:spTree>
    <p:extLst>
      <p:ext uri="{BB962C8B-B14F-4D97-AF65-F5344CB8AC3E}">
        <p14:creationId xmlns:p14="http://schemas.microsoft.com/office/powerpoint/2010/main" val="275151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6. Weights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(distances are mapped to a value between zero and one (weight) using a kernel function)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410CAF-554F-AF41-8C37-11175402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83" y="2615080"/>
            <a:ext cx="5453358" cy="30079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7BE0F0-4BC2-A141-B36F-8527E50A0B18}"/>
              </a:ext>
            </a:extLst>
          </p:cNvPr>
          <p:cNvCxnSpPr/>
          <p:nvPr/>
        </p:nvCxnSpPr>
        <p:spPr>
          <a:xfrm>
            <a:off x="3448315" y="6005377"/>
            <a:ext cx="1275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22157-17D0-4B4E-AD03-5EAAD647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19" y="6222670"/>
            <a:ext cx="2286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8C171-5E9E-804E-B9FA-0850AC77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4012213"/>
            <a:ext cx="317500" cy="215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5757EA-90D0-7F49-A538-5A6A9B83D2A9}"/>
              </a:ext>
            </a:extLst>
          </p:cNvPr>
          <p:cNvCxnSpPr/>
          <p:nvPr/>
        </p:nvCxnSpPr>
        <p:spPr>
          <a:xfrm flipV="1">
            <a:off x="922241" y="3548559"/>
            <a:ext cx="0" cy="105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297A177-EC4D-C248-948A-E778BA503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72" y="3669313"/>
            <a:ext cx="2489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24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7. </a:t>
            </a:r>
            <a:r>
              <a:rPr lang="es-ES_tradnl" sz="3200" dirty="0" err="1"/>
              <a:t>Prediction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(probability of classification, probability of being a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labrator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02360A-AB07-C448-AD8E-BAFE3493555A}"/>
              </a:ext>
            </a:extLst>
          </p:cNvPr>
          <p:cNvSpPr/>
          <p:nvPr/>
        </p:nvSpPr>
        <p:spPr>
          <a:xfrm>
            <a:off x="858997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22C793-926C-9F46-B4BC-8D9BA9AAE301}"/>
              </a:ext>
            </a:extLst>
          </p:cNvPr>
          <p:cNvCxnSpPr>
            <a:stCxn id="18" idx="2"/>
          </p:cNvCxnSpPr>
          <p:nvPr/>
        </p:nvCxnSpPr>
        <p:spPr>
          <a:xfrm>
            <a:off x="1049000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EE6C29-A1D6-DC4C-B498-AD5AC5DA12B2}"/>
              </a:ext>
            </a:extLst>
          </p:cNvPr>
          <p:cNvCxnSpPr>
            <a:cxnSpLocks/>
          </p:cNvCxnSpPr>
          <p:nvPr/>
        </p:nvCxnSpPr>
        <p:spPr>
          <a:xfrm>
            <a:off x="1052971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E896A5-E85C-E54D-B7F0-F56AFE9A3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00" y="5647189"/>
            <a:ext cx="381000" cy="3048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4B15BCC-E5D7-F440-B778-BDF215480353}"/>
              </a:ext>
            </a:extLst>
          </p:cNvPr>
          <p:cNvSpPr/>
          <p:nvPr/>
        </p:nvSpPr>
        <p:spPr>
          <a:xfrm>
            <a:off x="2922445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AE16CB-318F-6E4D-897E-D328134F6AF8}"/>
              </a:ext>
            </a:extLst>
          </p:cNvPr>
          <p:cNvCxnSpPr/>
          <p:nvPr/>
        </p:nvCxnSpPr>
        <p:spPr>
          <a:xfrm>
            <a:off x="3112448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79E0C0-6201-6444-9170-F6E5CE91C4E8}"/>
              </a:ext>
            </a:extLst>
          </p:cNvPr>
          <p:cNvCxnSpPr>
            <a:cxnSpLocks/>
          </p:cNvCxnSpPr>
          <p:nvPr/>
        </p:nvCxnSpPr>
        <p:spPr>
          <a:xfrm>
            <a:off x="3116419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ABE3437-FD68-2647-A986-821BC30F33EB}"/>
              </a:ext>
            </a:extLst>
          </p:cNvPr>
          <p:cNvSpPr/>
          <p:nvPr/>
        </p:nvSpPr>
        <p:spPr>
          <a:xfrm>
            <a:off x="497207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55FBE1-69B1-3646-9C31-394B3E2FD132}"/>
              </a:ext>
            </a:extLst>
          </p:cNvPr>
          <p:cNvCxnSpPr/>
          <p:nvPr/>
        </p:nvCxnSpPr>
        <p:spPr>
          <a:xfrm>
            <a:off x="516207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B9FB73-9364-7742-B5E0-465DEA897FAD}"/>
              </a:ext>
            </a:extLst>
          </p:cNvPr>
          <p:cNvCxnSpPr>
            <a:cxnSpLocks/>
          </p:cNvCxnSpPr>
          <p:nvPr/>
        </p:nvCxnSpPr>
        <p:spPr>
          <a:xfrm>
            <a:off x="516604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F29FC74-2EB4-654A-8825-B8C39BD08058}"/>
              </a:ext>
            </a:extLst>
          </p:cNvPr>
          <p:cNvSpPr/>
          <p:nvPr/>
        </p:nvSpPr>
        <p:spPr>
          <a:xfrm>
            <a:off x="7035520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6CEB5C-772E-E64D-9A7E-335011AC595D}"/>
              </a:ext>
            </a:extLst>
          </p:cNvPr>
          <p:cNvCxnSpPr/>
          <p:nvPr/>
        </p:nvCxnSpPr>
        <p:spPr>
          <a:xfrm>
            <a:off x="7225523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9F1827-D215-E645-B756-8466F60BA03F}"/>
              </a:ext>
            </a:extLst>
          </p:cNvPr>
          <p:cNvCxnSpPr>
            <a:cxnSpLocks/>
          </p:cNvCxnSpPr>
          <p:nvPr/>
        </p:nvCxnSpPr>
        <p:spPr>
          <a:xfrm>
            <a:off x="7229494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ADF0B2B-9E64-7F4C-87A0-9C03FFF93058}"/>
              </a:ext>
            </a:extLst>
          </p:cNvPr>
          <p:cNvSpPr/>
          <p:nvPr/>
        </p:nvSpPr>
        <p:spPr>
          <a:xfrm>
            <a:off x="1056982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BFFA4-C6E1-CA41-8790-17E626CBEB8F}"/>
              </a:ext>
            </a:extLst>
          </p:cNvPr>
          <p:cNvCxnSpPr/>
          <p:nvPr/>
        </p:nvCxnSpPr>
        <p:spPr>
          <a:xfrm>
            <a:off x="1075982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6FA84F-6E63-2B46-B32D-CE22B92637D0}"/>
              </a:ext>
            </a:extLst>
          </p:cNvPr>
          <p:cNvCxnSpPr>
            <a:cxnSpLocks/>
          </p:cNvCxnSpPr>
          <p:nvPr/>
        </p:nvCxnSpPr>
        <p:spPr>
          <a:xfrm>
            <a:off x="1076379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8A196-BEB5-9D41-8337-120F4077F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163" y="5647189"/>
            <a:ext cx="3810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DBC5-DFC7-964B-8900-5230DC97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873" y="5647189"/>
            <a:ext cx="3937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4A7F5A-A3E5-6B40-B167-E107223FE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309" y="5647189"/>
            <a:ext cx="3937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620902-A452-E544-9644-DFB580367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7099" y="5647189"/>
            <a:ext cx="431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53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8. </a:t>
            </a:r>
            <a:r>
              <a:rPr lang="es-ES_tradnl" sz="3200" dirty="0" err="1"/>
              <a:t>Weighted</a:t>
            </a:r>
            <a:r>
              <a:rPr lang="es-ES_tradnl" sz="3200" dirty="0"/>
              <a:t> Linear </a:t>
            </a:r>
            <a:r>
              <a:rPr lang="es-ES_tradnl" sz="3200" dirty="0" err="1"/>
              <a:t>Regression</a:t>
            </a:r>
            <a:endParaRPr lang="es-ES_tradn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CB691-6FCB-614F-85FC-C855966D9A43}"/>
              </a:ext>
            </a:extLst>
          </p:cNvPr>
          <p:cNvSpPr txBox="1"/>
          <p:nvPr/>
        </p:nvSpPr>
        <p:spPr>
          <a:xfrm>
            <a:off x="463526" y="6384175"/>
            <a:ext cx="725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2"/>
              </a:rPr>
              <a:t>https://towardsdatascience.com/weighted-linear-regression-2ef23b12a6d7</a:t>
            </a:r>
            <a:r>
              <a:rPr lang="es-ES_trad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01559-EBA3-0743-96A2-5FDBA1B3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5" y="1681307"/>
            <a:ext cx="1440872" cy="1298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B74D4-D9C3-114E-994F-517EB089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15" y="3211617"/>
            <a:ext cx="1440872" cy="1392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384BD6-1EB1-7741-AE55-CC4AA970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15" y="4836216"/>
            <a:ext cx="1463386" cy="1298286"/>
          </a:xfrm>
          <a:prstGeom prst="rect">
            <a:avLst/>
          </a:prstGeom>
        </p:spPr>
      </p:pic>
      <p:sp>
        <p:nvSpPr>
          <p:cNvPr id="35" name="Right Brace 34">
            <a:extLst>
              <a:ext uri="{FF2B5EF4-FFF2-40B4-BE49-F238E27FC236}">
                <a16:creationId xmlns:a16="http://schemas.microsoft.com/office/drawing/2014/main" id="{ED43EAD7-C645-754B-ADD3-35E6124C3E25}"/>
              </a:ext>
            </a:extLst>
          </p:cNvPr>
          <p:cNvSpPr/>
          <p:nvPr/>
        </p:nvSpPr>
        <p:spPr>
          <a:xfrm>
            <a:off x="2626822" y="1681307"/>
            <a:ext cx="465513" cy="4453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FF272C-B467-9747-BDA0-807F78A43EE9}"/>
              </a:ext>
            </a:extLst>
          </p:cNvPr>
          <p:cNvSpPr/>
          <p:nvPr/>
        </p:nvSpPr>
        <p:spPr>
          <a:xfrm>
            <a:off x="3418956" y="3141239"/>
            <a:ext cx="2576946" cy="1568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Weighted</a:t>
            </a:r>
            <a:r>
              <a:rPr lang="es-ES_tradnl" sz="2800" dirty="0"/>
              <a:t> Linear </a:t>
            </a:r>
            <a:r>
              <a:rPr lang="es-ES_tradnl" sz="2800" dirty="0" err="1"/>
              <a:t>Regression</a:t>
            </a:r>
            <a:endParaRPr lang="es-ES_tradnl" sz="28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9077DC4-E434-C540-8C15-91740D658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793" y="3736454"/>
            <a:ext cx="203200" cy="3429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A0F0C5-DD25-2042-AE71-0928286A6C4E}"/>
              </a:ext>
            </a:extLst>
          </p:cNvPr>
          <p:cNvCxnSpPr>
            <a:stCxn id="36" idx="3"/>
          </p:cNvCxnSpPr>
          <p:nvPr/>
        </p:nvCxnSpPr>
        <p:spPr>
          <a:xfrm>
            <a:off x="5995902" y="3925554"/>
            <a:ext cx="32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C33FC9-2AEE-B748-BD22-7B20487C9D4C}"/>
              </a:ext>
            </a:extLst>
          </p:cNvPr>
          <p:cNvSpPr txBox="1"/>
          <p:nvPr/>
        </p:nvSpPr>
        <p:spPr>
          <a:xfrm>
            <a:off x="2256296" y="266628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1E8D8-0DAE-8749-A6E7-F1B1439B20F4}"/>
              </a:ext>
            </a:extLst>
          </p:cNvPr>
          <p:cNvSpPr txBox="1"/>
          <p:nvPr/>
        </p:nvSpPr>
        <p:spPr>
          <a:xfrm>
            <a:off x="2300201" y="423486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B2A6F-B1E0-B64B-A767-409E210F3E36}"/>
              </a:ext>
            </a:extLst>
          </p:cNvPr>
          <p:cNvSpPr txBox="1"/>
          <p:nvPr/>
        </p:nvSpPr>
        <p:spPr>
          <a:xfrm>
            <a:off x="2289959" y="5736784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E772CA-D97D-6349-93F9-BDF32B04AC03}"/>
              </a:ext>
            </a:extLst>
          </p:cNvPr>
          <p:cNvSpPr txBox="1"/>
          <p:nvPr/>
        </p:nvSpPr>
        <p:spPr>
          <a:xfrm>
            <a:off x="6430044" y="428860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 x 1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4382E9-968C-6644-9127-C827BFD58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403" y="3716004"/>
            <a:ext cx="1485900" cy="419100"/>
          </a:xfrm>
          <a:prstGeom prst="rect">
            <a:avLst/>
          </a:prstGeom>
        </p:spPr>
      </p:pic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2D032AD8-AF79-C34E-A384-8D0204357850}"/>
              </a:ext>
            </a:extLst>
          </p:cNvPr>
          <p:cNvSpPr/>
          <p:nvPr/>
        </p:nvSpPr>
        <p:spPr>
          <a:xfrm>
            <a:off x="7721795" y="3736454"/>
            <a:ext cx="574307" cy="3429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099681-396B-154E-B354-4BF8887F2E4C}"/>
              </a:ext>
            </a:extLst>
          </p:cNvPr>
          <p:cNvSpPr txBox="1"/>
          <p:nvPr/>
        </p:nvSpPr>
        <p:spPr>
          <a:xfrm>
            <a:off x="6096000" y="747712"/>
            <a:ext cx="5676947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magnitude of the coefficients represents how strong is the influence of the corresponding </a:t>
            </a:r>
            <a:r>
              <a:rPr lang="en-US" sz="2800" dirty="0" err="1"/>
              <a:t>superpixel</a:t>
            </a:r>
            <a:r>
              <a:rPr lang="en-US" sz="2800" dirty="0"/>
              <a:t> on the prediction.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579BA5-85FC-3F47-91F0-B5C182BAE56A}"/>
              </a:ext>
            </a:extLst>
          </p:cNvPr>
          <p:cNvSpPr txBox="1"/>
          <p:nvPr/>
        </p:nvSpPr>
        <p:spPr>
          <a:xfrm>
            <a:off x="6096000" y="4785000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15A489-2E65-8B45-B6D9-539A895E4379}"/>
              </a:ext>
            </a:extLst>
          </p:cNvPr>
          <p:cNvSpPr txBox="1"/>
          <p:nvPr/>
        </p:nvSpPr>
        <p:spPr>
          <a:xfrm>
            <a:off x="3193142" y="5584588"/>
            <a:ext cx="2755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superpixels</a:t>
            </a:r>
            <a:endParaRPr lang="es-ES_tradnl" dirty="0"/>
          </a:p>
          <a:p>
            <a:r>
              <a:rPr lang="es-ES_tradnl" dirty="0"/>
              <a:t>n: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perturbations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040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9. Top </a:t>
            </a:r>
            <a:r>
              <a:rPr lang="es-ES_tradnl" sz="3200" dirty="0" err="1"/>
              <a:t>Features</a:t>
            </a:r>
            <a:r>
              <a:rPr lang="es-ES_tradnl" sz="3200" dirty="0"/>
              <a:t>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D2A31-0744-C945-A83C-F1C50FEB157C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(select the largest coefficients)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AC119-8CDC-FA44-B348-B9A58B5F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69" y="2257136"/>
            <a:ext cx="10822231" cy="4393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7CFF8-14C0-8B4B-9AA3-7D3AC67D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6" y="3939191"/>
            <a:ext cx="673100" cy="342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AD8112-A8E4-764D-A9C5-58F9E88D54D9}"/>
              </a:ext>
            </a:extLst>
          </p:cNvPr>
          <p:cNvGrpSpPr/>
          <p:nvPr/>
        </p:nvGrpSpPr>
        <p:grpSpPr>
          <a:xfrm>
            <a:off x="7345568" y="963404"/>
            <a:ext cx="4646923" cy="3158662"/>
            <a:chOff x="7345568" y="963404"/>
            <a:chExt cx="4646923" cy="315866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1B3CD0E-0F35-5A40-AF96-7671437A89F5}"/>
                </a:ext>
              </a:extLst>
            </p:cNvPr>
            <p:cNvSpPr/>
            <p:nvPr/>
          </p:nvSpPr>
          <p:spPr>
            <a:xfrm>
              <a:off x="10108276" y="3469521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05BD9DD-1B21-5045-AA93-44D5F65CEFA5}"/>
                </a:ext>
              </a:extLst>
            </p:cNvPr>
            <p:cNvSpPr/>
            <p:nvPr/>
          </p:nvSpPr>
          <p:spPr>
            <a:xfrm>
              <a:off x="8182491" y="257452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59DD72E-DA85-654D-9B6B-B893F38EE7AF}"/>
                </a:ext>
              </a:extLst>
            </p:cNvPr>
            <p:cNvSpPr/>
            <p:nvPr/>
          </p:nvSpPr>
          <p:spPr>
            <a:xfrm>
              <a:off x="10113814" y="3824193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2EE3818-EE0E-2943-BC57-082E8F95B0E4}"/>
                </a:ext>
              </a:extLst>
            </p:cNvPr>
            <p:cNvSpPr/>
            <p:nvPr/>
          </p:nvSpPr>
          <p:spPr>
            <a:xfrm>
              <a:off x="8185254" y="289317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6ACF46-4ED7-AB4B-ADB2-1444FA54F877}"/>
                </a:ext>
              </a:extLst>
            </p:cNvPr>
            <p:cNvSpPr txBox="1"/>
            <p:nvPr/>
          </p:nvSpPr>
          <p:spPr>
            <a:xfrm>
              <a:off x="7345568" y="963404"/>
              <a:ext cx="433843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_tradnl" sz="3200" dirty="0" err="1"/>
                <a:t>Superpixels</a:t>
              </a:r>
              <a:r>
                <a:rPr lang="es-ES_tradnl" sz="3200" dirty="0"/>
                <a:t>: 9, 14, 25, 30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3E02223-230A-6349-889C-74027A128D2A}"/>
              </a:ext>
            </a:extLst>
          </p:cNvPr>
          <p:cNvSpPr/>
          <p:nvPr/>
        </p:nvSpPr>
        <p:spPr>
          <a:xfrm>
            <a:off x="3195554" y="365759"/>
            <a:ext cx="977435" cy="89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72E2D-EFF8-234C-871C-7968D9E99B8B}"/>
              </a:ext>
            </a:extLst>
          </p:cNvPr>
          <p:cNvSpPr txBox="1"/>
          <p:nvPr/>
        </p:nvSpPr>
        <p:spPr>
          <a:xfrm>
            <a:off x="8751375" y="6207760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68 x 1 elementos</a:t>
            </a:r>
          </a:p>
        </p:txBody>
      </p:sp>
    </p:spTree>
    <p:extLst>
      <p:ext uri="{BB962C8B-B14F-4D97-AF65-F5344CB8AC3E}">
        <p14:creationId xmlns:p14="http://schemas.microsoft.com/office/powerpoint/2010/main" val="295949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10. </a:t>
            </a:r>
            <a:r>
              <a:rPr lang="es-ES_tradnl" sz="3200" dirty="0" err="1"/>
              <a:t>Image</a:t>
            </a:r>
            <a:r>
              <a:rPr lang="es-ES_tradnl" sz="3200" dirty="0"/>
              <a:t> </a:t>
            </a:r>
            <a:r>
              <a:rPr lang="es-ES_tradnl" sz="3200" dirty="0" err="1"/>
              <a:t>with</a:t>
            </a:r>
            <a:r>
              <a:rPr lang="es-ES_tradnl" sz="3200" dirty="0"/>
              <a:t> </a:t>
            </a:r>
            <a:r>
              <a:rPr lang="es-ES_tradnl" sz="3200" dirty="0" err="1"/>
              <a:t>selected</a:t>
            </a:r>
            <a:r>
              <a:rPr lang="es-ES_tradnl" sz="3200" dirty="0"/>
              <a:t> </a:t>
            </a:r>
            <a:r>
              <a:rPr lang="es-ES_tradnl" sz="3200" dirty="0" err="1"/>
              <a:t>Superpixels</a:t>
            </a:r>
            <a:endParaRPr lang="es-ES_tradnl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ACF46-4ED7-AB4B-ADB2-1444FA54F877}"/>
              </a:ext>
            </a:extLst>
          </p:cNvPr>
          <p:cNvSpPr txBox="1"/>
          <p:nvPr/>
        </p:nvSpPr>
        <p:spPr>
          <a:xfrm>
            <a:off x="508000" y="4837298"/>
            <a:ext cx="684995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sz="3200" dirty="0"/>
              <a:t>         9               14                  25              30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29EF03E-8096-2E4D-ADBE-3D2AA955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79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4A07155-3A21-404E-BE34-A470292E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7" y="2914174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A1979763-4227-344B-8879-94ACA3AA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95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03AC049C-E908-334C-ABBC-7E744616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38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DC1E12D5-1E09-C04E-92D8-CEAAAB7F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740" y="2035384"/>
            <a:ext cx="36322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CCDFD87B-1408-0B45-B94C-DC8C5EC884E3}"/>
              </a:ext>
            </a:extLst>
          </p:cNvPr>
          <p:cNvSpPr/>
          <p:nvPr/>
        </p:nvSpPr>
        <p:spPr>
          <a:xfrm>
            <a:off x="8108465" y="3703318"/>
            <a:ext cx="365760" cy="4821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590B0-F139-6B45-9E0E-4CBC57D84724}"/>
              </a:ext>
            </a:extLst>
          </p:cNvPr>
          <p:cNvSpPr txBox="1"/>
          <p:nvPr/>
        </p:nvSpPr>
        <p:spPr>
          <a:xfrm>
            <a:off x="2371206" y="5857956"/>
            <a:ext cx="367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Superpixels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largest</a:t>
            </a:r>
            <a:r>
              <a:rPr lang="es-ES_tradnl" dirty="0"/>
              <a:t> 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CA43A-8272-8441-A049-F4F6E12B56BB}"/>
              </a:ext>
            </a:extLst>
          </p:cNvPr>
          <p:cNvSpPr txBox="1"/>
          <p:nvPr/>
        </p:nvSpPr>
        <p:spPr>
          <a:xfrm>
            <a:off x="9820794" y="5853390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Explanation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E945F-8A1C-8049-9B95-E232581D159E}"/>
              </a:ext>
            </a:extLst>
          </p:cNvPr>
          <p:cNvSpPr txBox="1"/>
          <p:nvPr/>
        </p:nvSpPr>
        <p:spPr>
          <a:xfrm>
            <a:off x="7345568" y="963404"/>
            <a:ext cx="43384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Superpixels</a:t>
            </a:r>
            <a:r>
              <a:rPr lang="es-ES_tradnl" sz="3200" dirty="0"/>
              <a:t>: 9, 14, 25, 30</a:t>
            </a:r>
          </a:p>
        </p:txBody>
      </p:sp>
    </p:spTree>
    <p:extLst>
      <p:ext uri="{BB962C8B-B14F-4D97-AF65-F5344CB8AC3E}">
        <p14:creationId xmlns:p14="http://schemas.microsoft.com/office/powerpoint/2010/main" val="3403922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75415" y="1574800"/>
            <a:ext cx="3531809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1972328" y="5308600"/>
            <a:ext cx="167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Labrador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2061605" y="3752162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59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arteagac.github.io</a:t>
            </a:r>
            <a:r>
              <a:rPr lang="es-ES_tradnl" dirty="0"/>
              <a:t>/</a:t>
            </a:r>
            <a:r>
              <a:rPr lang="es-ES_tradnl" dirty="0" err="1"/>
              <a:t>blog.html</a:t>
            </a:r>
            <a:endParaRPr lang="es-ES_trad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78DC5-91ED-0D4A-81C2-13CEE47B9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r="3288" b="7900"/>
          <a:stretch/>
        </p:blipFill>
        <p:spPr bwMode="auto">
          <a:xfrm>
            <a:off x="7742954" y="1574799"/>
            <a:ext cx="3612350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7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AEC5F-2CCD-7B44-999C-BC5BD887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979" y="1348174"/>
            <a:ext cx="12032042" cy="4161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HUSKY</a:t>
            </a:r>
          </a:p>
        </p:txBody>
      </p:sp>
    </p:spTree>
    <p:extLst>
      <p:ext uri="{BB962C8B-B14F-4D97-AF65-F5344CB8AC3E}">
        <p14:creationId xmlns:p14="http://schemas.microsoft.com/office/powerpoint/2010/main" val="3054009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</p:spTree>
    <p:extLst>
      <p:ext uri="{BB962C8B-B14F-4D97-AF65-F5344CB8AC3E}">
        <p14:creationId xmlns:p14="http://schemas.microsoft.com/office/powerpoint/2010/main" val="244072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ADCEF-FB06-5949-A56E-9F102D21F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03"/>
          <a:stretch/>
        </p:blipFill>
        <p:spPr>
          <a:xfrm>
            <a:off x="2811614" y="0"/>
            <a:ext cx="9365551" cy="6151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7A627-D973-FD47-912C-A207ABA7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0"/>
            <a:ext cx="42291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CC8DC-CC73-0142-A97C-F61FB184505B}"/>
              </a:ext>
            </a:extLst>
          </p:cNvPr>
          <p:cNvSpPr txBox="1"/>
          <p:nvPr/>
        </p:nvSpPr>
        <p:spPr>
          <a:xfrm>
            <a:off x="386080" y="1300480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IEEE Winter Conference on Applications of Computer Vision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B64CB8-4CB8-484B-B57A-50BE744CEB22}"/>
              </a:ext>
            </a:extLst>
          </p:cNvPr>
          <p:cNvSpPr/>
          <p:nvPr/>
        </p:nvSpPr>
        <p:spPr>
          <a:xfrm>
            <a:off x="262312" y="6302643"/>
            <a:ext cx="11667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CE9178"/>
                </a:solidFill>
                <a:hlinkClick r:id="rId4"/>
              </a:rPr>
              <a:t>https://github.com/domingomery/vision/blob/master/clases/Cap03_DeepLearning/papers/2022-BlackBoxExplanationFaceVerification.pdf</a:t>
            </a:r>
            <a:r>
              <a:rPr lang="en-AU" sz="1600" dirty="0">
                <a:solidFill>
                  <a:srgbClr val="CE9178"/>
                </a:solidFill>
              </a:rPr>
              <a:t> </a:t>
            </a:r>
            <a:endParaRPr lang="en-AU" sz="1600" b="0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3157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Same</a:t>
              </a:r>
            </a:p>
            <a:p>
              <a:pPr algn="ctr"/>
              <a:r>
                <a:rPr lang="en-US" sz="3200" i="1" dirty="0"/>
                <a:t>Person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&gt;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3933659" cy="2190731"/>
            <a:chOff x="609760" y="4113591"/>
            <a:chExt cx="3933659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stCxn id="4" idx="3"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8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F93BBF-A13F-DB48-B60A-FA81DED109C5}"/>
              </a:ext>
            </a:extLst>
          </p:cNvPr>
          <p:cNvSpPr txBox="1"/>
          <p:nvPr/>
        </p:nvSpPr>
        <p:spPr>
          <a:xfrm>
            <a:off x="5785951" y="5029201"/>
            <a:ext cx="147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[ BLACK BOX 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Different</a:t>
              </a:r>
            </a:p>
            <a:p>
              <a:pPr algn="ctr"/>
              <a:r>
                <a:rPr lang="en-US" sz="3200" i="1" dirty="0"/>
                <a:t>Persons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&lt;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826BC2-B8CA-D844-92EA-C0004825674F}"/>
              </a:ext>
            </a:extLst>
          </p:cNvPr>
          <p:cNvGrpSpPr/>
          <p:nvPr/>
        </p:nvGrpSpPr>
        <p:grpSpPr>
          <a:xfrm>
            <a:off x="609760" y="4197732"/>
            <a:ext cx="3933659" cy="2101364"/>
            <a:chOff x="609760" y="4197732"/>
            <a:chExt cx="3933659" cy="21013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7E5389-0499-534F-A85F-3DC546181787}"/>
                </a:ext>
              </a:extLst>
            </p:cNvPr>
            <p:cNvGrpSpPr/>
            <p:nvPr/>
          </p:nvGrpSpPr>
          <p:grpSpPr>
            <a:xfrm>
              <a:off x="609760" y="4278901"/>
              <a:ext cx="3933659" cy="2020195"/>
              <a:chOff x="609760" y="4278901"/>
              <a:chExt cx="3933659" cy="2020195"/>
            </a:xfrm>
          </p:grpSpPr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B9A514C5-B9BB-AB43-AF29-BDF0919C34ED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3472014" y="4278901"/>
                <a:ext cx="1071405" cy="930056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290D6-0820-F24D-9C7E-F0A3F18EB98B}"/>
                  </a:ext>
                </a:extLst>
              </p:cNvPr>
              <p:cNvSpPr txBox="1"/>
              <p:nvPr/>
            </p:nvSpPr>
            <p:spPr>
              <a:xfrm>
                <a:off x="609760" y="5714321"/>
                <a:ext cx="742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probe</a:t>
                </a:r>
              </a:p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368032-3235-6E4D-AD7E-202650E3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228" y="4197732"/>
              <a:ext cx="1972786" cy="201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56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A0FC-8808-304F-80BE-2BDAFF10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Facial matcher models are very effective, but it is not known what they do internally, sacrificing interpretability for accuracy.</a:t>
            </a:r>
          </a:p>
          <a:p>
            <a:r>
              <a:rPr lang="en-US" dirty="0">
                <a:latin typeface="Gill Sans MT" panose="020B0502020104020203" pitchFamily="34" charset="77"/>
              </a:rPr>
              <a:t>Explainable face verification arises from the need to understand the facial matcher models. </a:t>
            </a:r>
          </a:p>
          <a:p>
            <a:r>
              <a:rPr lang="en-US" dirty="0">
                <a:latin typeface="Gill Sans MT" panose="020B0502020104020203" pitchFamily="34" charset="77"/>
              </a:rPr>
              <a:t>This methodology can help us, humans, to interpret and visualize the models that are often considered as black-boxes.</a:t>
            </a:r>
          </a:p>
          <a:p>
            <a:r>
              <a:rPr lang="en-US" dirty="0">
                <a:latin typeface="Gill Sans MT" panose="020B0502020104020203" pitchFamily="34" charset="77"/>
              </a:rPr>
              <a:t>In explainable face verification, the task is to answer how relevant are the parts of a probe image to establish the matching with an enrolled image.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963C2-1F07-9846-9EF5-3886B3002F54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6719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03134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Facial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Matcher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cxnSpLocks/>
          </p:cNvCxnSpPr>
          <p:nvPr/>
        </p:nvCxnSpPr>
        <p:spPr>
          <a:xfrm>
            <a:off x="9008268" y="3700463"/>
            <a:ext cx="573129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90236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Black-Box Explanation for 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2862254" cy="2190731"/>
            <a:chOff x="609760" y="4113591"/>
            <a:chExt cx="2862254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2925806" cy="2087203"/>
            <a:chOff x="566478" y="1200151"/>
            <a:chExt cx="2925806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581397" y="4742555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saliency map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4109CB-1C73-F948-B526-41C6BC7F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72" y="2700658"/>
            <a:ext cx="2058505" cy="205340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472014" y="2243752"/>
            <a:ext cx="50400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A2A7E3-0C43-6940-965A-C00D2D04F0A3}"/>
              </a:ext>
            </a:extLst>
          </p:cNvPr>
          <p:cNvCxnSpPr>
            <a:cxnSpLocks/>
          </p:cNvCxnSpPr>
          <p:nvPr/>
        </p:nvCxnSpPr>
        <p:spPr>
          <a:xfrm flipV="1">
            <a:off x="3472014" y="5412067"/>
            <a:ext cx="504000" cy="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91B958-4AF8-6A4F-BEF2-26016A2F7F43}"/>
              </a:ext>
            </a:extLst>
          </p:cNvPr>
          <p:cNvSpPr/>
          <p:nvPr/>
        </p:nvSpPr>
        <p:spPr>
          <a:xfrm>
            <a:off x="3976014" y="1200151"/>
            <a:ext cx="5032254" cy="5098945"/>
          </a:xfrm>
          <a:prstGeom prst="roundRect">
            <a:avLst>
              <a:gd name="adj" fmla="val 77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27EECAB-6293-CB41-BF12-8229AAEF3FD2}"/>
              </a:ext>
            </a:extLst>
          </p:cNvPr>
          <p:cNvSpPr/>
          <p:nvPr/>
        </p:nvSpPr>
        <p:spPr>
          <a:xfrm>
            <a:off x="4499035" y="4640847"/>
            <a:ext cx="3986212" cy="137622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CF09F5-F0A6-5944-978C-B1D1709EFDAE}"/>
              </a:ext>
            </a:extLst>
          </p:cNvPr>
          <p:cNvSpPr/>
          <p:nvPr/>
        </p:nvSpPr>
        <p:spPr>
          <a:xfrm>
            <a:off x="4499035" y="1432194"/>
            <a:ext cx="3986212" cy="137622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2811912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8" cy="1077218"/>
            <a:chOff x="8515349" y="3185754"/>
            <a:chExt cx="2488228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1.0000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F8BC00E-E583-1943-9BFB-BCAB98B7912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" r="3750"/>
          <a:stretch/>
        </p:blipFill>
        <p:spPr>
          <a:xfrm>
            <a:off x="1463769" y="4150674"/>
            <a:ext cx="2028515" cy="20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7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00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0" cy="1077218"/>
            <a:chOff x="8515349" y="3185754"/>
            <a:chExt cx="2488230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5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0.4226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>
            <a:off x="1022693" y="5130332"/>
            <a:ext cx="386995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E7148E8-4E28-6548-86DE-BD36EF090CF2}"/>
              </a:ext>
            </a:extLst>
          </p:cNvPr>
          <p:cNvSpPr/>
          <p:nvPr/>
        </p:nvSpPr>
        <p:spPr>
          <a:xfrm>
            <a:off x="1849869" y="4984955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94126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WOLF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C6DFE-FE68-3D4F-A0C9-938789FA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" y="1356960"/>
            <a:ext cx="12191502" cy="4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72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1" cy="1077218"/>
            <a:chOff x="8515349" y="3185754"/>
            <a:chExt cx="2488231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6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0.5643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 flipH="1">
            <a:off x="3492284" y="5018666"/>
            <a:ext cx="460922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3077117" y="4881506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8193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9694D-6936-5A49-A65C-50919D52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1312"/>
            <a:ext cx="9753600" cy="4178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ACB347-D700-2C45-8135-D5A0A20A1A3C}"/>
              </a:ext>
            </a:extLst>
          </p:cNvPr>
          <p:cNvSpPr/>
          <p:nvPr/>
        </p:nvSpPr>
        <p:spPr>
          <a:xfrm>
            <a:off x="724180" y="331287"/>
            <a:ext cx="4068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Proposed Method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07956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16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Removal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78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F1DCB9-4097-AA42-AFC3-69E878E1B8DD}"/>
              </a:ext>
            </a:extLst>
          </p:cNvPr>
          <p:cNvSpPr txBox="1"/>
          <p:nvPr/>
        </p:nvSpPr>
        <p:spPr>
          <a:xfrm>
            <a:off x="9552202" y="4846980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44A2CD-E13F-EF44-A2F7-DA12D08D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02" y="2747556"/>
            <a:ext cx="1939089" cy="19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CCF3AA-DB25-174A-B587-FD9C38A7A0AB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5480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DD3E95-76A6-E74E-81A7-619A3F5C2AC7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106953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6CBAB0-FDC9-3C43-8AE1-263E26E606A2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10F715-FD3F-3F41-B7D8-9AE20852B8C8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79458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0536"/>
          <a:stretch/>
        </p:blipFill>
        <p:spPr>
          <a:xfrm>
            <a:off x="4669419" y="131800"/>
            <a:ext cx="3661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512501-C7DE-0C4A-B75E-9AFED145D2E9}"/>
              </a:ext>
            </a:extLst>
          </p:cNvPr>
          <p:cNvSpPr/>
          <p:nvPr/>
        </p:nvSpPr>
        <p:spPr>
          <a:xfrm>
            <a:off x="1824607" y="491820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0AAEEE-6228-8449-9FEE-02EFA17484E4}"/>
              </a:ext>
            </a:extLst>
          </p:cNvPr>
          <p:cNvGrpSpPr/>
          <p:nvPr/>
        </p:nvGrpSpPr>
        <p:grpSpPr>
          <a:xfrm>
            <a:off x="1718955" y="4688518"/>
            <a:ext cx="1462695" cy="1025803"/>
            <a:chOff x="1718955" y="4688518"/>
            <a:chExt cx="1462695" cy="102580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DB1053-CC39-4943-89D4-0222B8CE29D5}"/>
                </a:ext>
              </a:extLst>
            </p:cNvPr>
            <p:cNvSpPr/>
            <p:nvPr/>
          </p:nvSpPr>
          <p:spPr>
            <a:xfrm>
              <a:off x="2228305" y="517644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06A8D6-B46F-C34B-8107-831074F83858}"/>
                </a:ext>
              </a:extLst>
            </p:cNvPr>
            <p:cNvSpPr/>
            <p:nvPr/>
          </p:nvSpPr>
          <p:spPr>
            <a:xfrm>
              <a:off x="1824607" y="491820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F1F3B9-AAF2-304D-9F81-A56162CFA922}"/>
                </a:ext>
              </a:extLst>
            </p:cNvPr>
            <p:cNvSpPr/>
            <p:nvPr/>
          </p:nvSpPr>
          <p:spPr>
            <a:xfrm>
              <a:off x="1870653" y="478748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561F4ED-2F0D-9F4F-834D-32B393D8627E}"/>
                </a:ext>
              </a:extLst>
            </p:cNvPr>
            <p:cNvSpPr/>
            <p:nvPr/>
          </p:nvSpPr>
          <p:spPr>
            <a:xfrm>
              <a:off x="2698461" y="5423567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FF7D1D-0206-F54C-8E56-A51B0FC99D7E}"/>
                </a:ext>
              </a:extLst>
            </p:cNvPr>
            <p:cNvSpPr/>
            <p:nvPr/>
          </p:nvSpPr>
          <p:spPr>
            <a:xfrm>
              <a:off x="1718955" y="468851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CCE736-1C56-A54B-8810-0028CA6BD136}"/>
                </a:ext>
              </a:extLst>
            </p:cNvPr>
            <p:cNvSpPr/>
            <p:nvPr/>
          </p:nvSpPr>
          <p:spPr>
            <a:xfrm>
              <a:off x="2878254" y="4768284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7083662-24B7-EB4A-A82A-0F3F5641D2F7}"/>
                </a:ext>
              </a:extLst>
            </p:cNvPr>
            <p:cNvSpPr/>
            <p:nvPr/>
          </p:nvSpPr>
          <p:spPr>
            <a:xfrm>
              <a:off x="2262174" y="536270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DD9A6B1B-8952-8441-A6E7-140723597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"/>
          <a:stretch/>
        </p:blipFill>
        <p:spPr>
          <a:xfrm>
            <a:off x="4669419" y="131800"/>
            <a:ext cx="7404048" cy="18399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4072E0-32BE-A140-8CBD-3633FB51EE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52202" y="2750693"/>
            <a:ext cx="1939089" cy="19473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715F57-1C4F-B94E-97B7-F92EDA642B56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71D554-BA73-C544-949E-67A917CB5711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58353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E7903C-EE47-8C46-BA1D-40D67CE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8" y="0"/>
            <a:ext cx="4052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53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887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Aggregation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8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99424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0FC1397-6D15-B743-B237-769FC61C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697" y="4059266"/>
            <a:ext cx="1975396" cy="19474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B287F-1714-464F-BB14-60B848EA2E91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329837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E7A9A61-5741-764B-BEDA-12B057FD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97" y="4055707"/>
            <a:ext cx="1966078" cy="19288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514A1F-0079-9D4A-8F7C-D63984D878CE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308207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1C901C4-AC99-0341-92C3-D5D0D881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54" y="4043007"/>
            <a:ext cx="2012667" cy="19660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7A640B-A07A-864C-8360-6C2AE888C902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404324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928EAC8-6503-324F-9037-D3A6CF7A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22" y="4052324"/>
            <a:ext cx="1975396" cy="19567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DEE717-6544-2549-9233-8DBE750B7A14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adding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8C0F0-0A15-344C-820E-54B2E618C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6" y="331287"/>
            <a:ext cx="6488999" cy="159752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26393B-3B28-5344-B330-38620C7E99E7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3BAFE-BCF4-4641-B6D9-378206639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887" y="2685064"/>
            <a:ext cx="1924224" cy="19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CBB90-2901-BC44-B7B2-7FB8291A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63" y="0"/>
            <a:ext cx="402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8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0265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</a:t>
            </a:r>
            <a:endParaRPr lang="es-ES_tradnl"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660400" y="1111250"/>
            <a:ext cx="10871200" cy="2711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2F1789-3BDE-634E-9996-0F8393378C9A}"/>
              </a:ext>
            </a:extLst>
          </p:cNvPr>
          <p:cNvSpPr txBox="1"/>
          <p:nvPr/>
        </p:nvSpPr>
        <p:spPr>
          <a:xfrm>
            <a:off x="9155629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81345-2F1D-9A46-AABD-A29B153901FC}"/>
              </a:ext>
            </a:extLst>
          </p:cNvPr>
          <p:cNvSpPr txBox="1"/>
          <p:nvPr/>
        </p:nvSpPr>
        <p:spPr>
          <a:xfrm>
            <a:off x="6603072" y="3894777"/>
            <a:ext cx="1689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E7A424-A120-D546-975A-97E2CE67E4A2}"/>
              </a:ext>
            </a:extLst>
          </p:cNvPr>
          <p:cNvSpPr txBox="1"/>
          <p:nvPr/>
        </p:nvSpPr>
        <p:spPr>
          <a:xfrm>
            <a:off x="3276737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F561F-3D69-7747-B4D3-0C27F020CCC9}"/>
              </a:ext>
            </a:extLst>
          </p:cNvPr>
          <p:cNvSpPr txBox="1"/>
          <p:nvPr/>
        </p:nvSpPr>
        <p:spPr>
          <a:xfrm>
            <a:off x="609567" y="3894777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48AAC5-EA6D-2744-B312-7E24AEA051B4}"/>
              </a:ext>
            </a:extLst>
          </p:cNvPr>
          <p:cNvSpPr/>
          <p:nvPr/>
        </p:nvSpPr>
        <p:spPr>
          <a:xfrm>
            <a:off x="6096000" y="739406"/>
            <a:ext cx="5760720" cy="392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5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11250"/>
            <a:ext cx="10871200" cy="542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10BDCD-59DD-564C-A739-ACCFC75AD61A}"/>
              </a:ext>
            </a:extLst>
          </p:cNvPr>
          <p:cNvSpPr/>
          <p:nvPr/>
        </p:nvSpPr>
        <p:spPr>
          <a:xfrm>
            <a:off x="724180" y="331287"/>
            <a:ext cx="66574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&amp;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 Contour Lines</a:t>
            </a:r>
            <a:endParaRPr lang="es-ES_tradnl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ACC4D9-58D7-8741-847C-45F424434DEA}"/>
              </a:ext>
            </a:extLst>
          </p:cNvPr>
          <p:cNvSpPr/>
          <p:nvPr/>
        </p:nvSpPr>
        <p:spPr>
          <a:xfrm>
            <a:off x="3296194" y="2105561"/>
            <a:ext cx="5599611" cy="1323439"/>
          </a:xfrm>
          <a:prstGeom prst="rect">
            <a:avLst/>
          </a:prstGeom>
          <a:solidFill>
            <a:schemeClr val="bg1">
              <a:alpha val="76131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Combination</a:t>
            </a:r>
            <a:endParaRPr lang="es-ES_tradnl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6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21DA564-7942-C341-A6B2-1B62C480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089150"/>
            <a:ext cx="10871200" cy="2679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173CE9E-7A54-FE4D-A853-13D25CFEB4FC}"/>
              </a:ext>
            </a:extLst>
          </p:cNvPr>
          <p:cNvSpPr/>
          <p:nvPr/>
        </p:nvSpPr>
        <p:spPr>
          <a:xfrm>
            <a:off x="724180" y="331287"/>
            <a:ext cx="64361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Combination of Saliency Maps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66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0EDC-541C-D84B-B2D0-56BA934E0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 our experiments, five different face verification algorithms are used (</a:t>
            </a:r>
            <a:r>
              <a:rPr lang="en-US" dirty="0" err="1">
                <a:latin typeface="Gill Sans MT" panose="020B0502020104020203" pitchFamily="34" charset="77"/>
              </a:rPr>
              <a:t>ArcFace</a:t>
            </a:r>
            <a:r>
              <a:rPr lang="en-US" dirty="0">
                <a:latin typeface="Gill Sans MT" panose="020B0502020104020203" pitchFamily="34" charset="77"/>
              </a:rPr>
              <a:t>, </a:t>
            </a:r>
            <a:r>
              <a:rPr lang="en-US" dirty="0" err="1">
                <a:latin typeface="Gill Sans MT" panose="020B0502020104020203" pitchFamily="34" charset="77"/>
              </a:rPr>
              <a:t>Dlib</a:t>
            </a:r>
            <a:r>
              <a:rPr lang="en-US" dirty="0">
                <a:latin typeface="Gill Sans MT" panose="020B0502020104020203" pitchFamily="34" charset="77"/>
              </a:rPr>
              <a:t>, VGGface2, </a:t>
            </a:r>
            <a:r>
              <a:rPr lang="en-US" dirty="0" err="1">
                <a:latin typeface="Gill Sans MT" panose="020B0502020104020203" pitchFamily="34" charset="77"/>
              </a:rPr>
              <a:t>CasiaWebFace</a:t>
            </a:r>
            <a:r>
              <a:rPr lang="en-US" dirty="0">
                <a:latin typeface="Gill Sans MT" panose="020B0502020104020203" pitchFamily="34" charset="77"/>
              </a:rPr>
              <a:t>, LBP).</a:t>
            </a:r>
          </a:p>
          <a:p>
            <a:r>
              <a:rPr lang="en-US" dirty="0">
                <a:latin typeface="Gill Sans MT" panose="020B0502020104020203" pitchFamily="34" charset="77"/>
              </a:rPr>
              <a:t>We test and compare our proposed methods in three different scenarios: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synthetic images with different qualities and occlusions,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real face images with different facial expressions, poses, and occlusions and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faces from different demographic groups.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7F63C-D38A-DF47-913A-7EAF87BA27B0}"/>
              </a:ext>
            </a:extLst>
          </p:cNvPr>
          <p:cNvSpPr/>
          <p:nvPr/>
        </p:nvSpPr>
        <p:spPr>
          <a:xfrm>
            <a:off x="724180" y="331287"/>
            <a:ext cx="27815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011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9E9B8-E2FE-7847-9DFA-A12FBEFB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4714957"/>
            <a:ext cx="9817100" cy="176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8F5FE-0896-8C4D-AFE3-EEEEF266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38893"/>
            <a:ext cx="9817100" cy="43760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74C22B-05A0-9442-BEBC-4CA63F6594C9}"/>
              </a:ext>
            </a:extLst>
          </p:cNvPr>
          <p:cNvSpPr/>
          <p:nvPr/>
        </p:nvSpPr>
        <p:spPr>
          <a:xfrm>
            <a:off x="289628" y="681347"/>
            <a:ext cx="149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1.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Synthetic images with different qualities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279D9D6-F017-F247-A0AD-F6E424F4A2CD}"/>
              </a:ext>
            </a:extLst>
          </p:cNvPr>
          <p:cNvSpPr/>
          <p:nvPr/>
        </p:nvSpPr>
        <p:spPr>
          <a:xfrm>
            <a:off x="1790701" y="4714957"/>
            <a:ext cx="406399" cy="1863973"/>
          </a:xfrm>
          <a:prstGeom prst="leftBrace">
            <a:avLst>
              <a:gd name="adj1" fmla="val 8333"/>
              <a:gd name="adj2" fmla="val 487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C58CB-FC38-FC43-AAA2-1FF88F2CC1EA}"/>
              </a:ext>
            </a:extLst>
          </p:cNvPr>
          <p:cNvSpPr txBox="1"/>
          <p:nvPr/>
        </p:nvSpPr>
        <p:spPr>
          <a:xfrm>
            <a:off x="817617" y="541131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Gill Sans MT" panose="020B0502020104020203" pitchFamily="34" charset="77"/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99019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820420" y="5308600"/>
            <a:ext cx="461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HUSKY </a:t>
            </a:r>
            <a:r>
              <a:rPr lang="es-ES_tradnl" sz="3200" dirty="0" err="1"/>
              <a:t>classified</a:t>
            </a:r>
            <a:r>
              <a:rPr lang="es-ES_tradnl" sz="3200" dirty="0"/>
              <a:t> as WOLF</a:t>
            </a:r>
          </a:p>
        </p:txBody>
      </p:sp>
    </p:spTree>
    <p:extLst>
      <p:ext uri="{BB962C8B-B14F-4D97-AF65-F5344CB8AC3E}">
        <p14:creationId xmlns:p14="http://schemas.microsoft.com/office/powerpoint/2010/main" val="155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B3A87-43BC-944D-848D-A452D340F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683847" y="474209"/>
            <a:ext cx="8959513" cy="5909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73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8FDB1-EF5E-2B40-8674-30E92CE41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4" b="180"/>
          <a:stretch/>
        </p:blipFill>
        <p:spPr>
          <a:xfrm>
            <a:off x="2667805" y="493293"/>
            <a:ext cx="8959513" cy="58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76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DBF90-87A0-174B-9EA8-379A4E31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08" y="794084"/>
            <a:ext cx="8321478" cy="5269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565F6E-9784-F845-BCB7-F1465AC71446}"/>
              </a:ext>
            </a:extLst>
          </p:cNvPr>
          <p:cNvSpPr/>
          <p:nvPr/>
        </p:nvSpPr>
        <p:spPr>
          <a:xfrm>
            <a:off x="470999" y="2340094"/>
            <a:ext cx="23738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3.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Faces from different demographic groups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317625"/>
            <a:ext cx="10515600" cy="4351338"/>
          </a:xfrm>
        </p:spPr>
        <p:txBody>
          <a:bodyPr>
            <a:noAutofit/>
          </a:bodyPr>
          <a:lstStyle/>
          <a:p>
            <a:r>
              <a:rPr lang="en-US" sz="3000" dirty="0">
                <a:latin typeface="Gill Sans MT" panose="020B0502020104020203" pitchFamily="34" charset="77"/>
              </a:rPr>
              <a:t>We propose six different approaches to build saliency maps avoiding any manipulation inside of the face recognition model.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methods remove and aggregate relevant parts of the face, and measure individual contributions of these parts and in collaboration as well.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Using this method, we appreciate which are the most relevant face areas that an algorithm considers to carry out the recognition.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approach can be used to evaluate commercial off-the-shelf face recognition systems as well.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B2F91-45E8-924B-A01D-4F18B7362496}"/>
              </a:ext>
            </a:extLst>
          </p:cNvPr>
          <p:cNvSpPr/>
          <p:nvPr/>
        </p:nvSpPr>
        <p:spPr>
          <a:xfrm>
            <a:off x="724180" y="331287"/>
            <a:ext cx="2728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Conclusions</a:t>
            </a:r>
            <a:endParaRPr lang="en-US" sz="400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0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77BFD5-5832-A44E-B2DA-56974C28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79" y="783772"/>
            <a:ext cx="8894617" cy="57951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155" y="392984"/>
            <a:ext cx="6533573" cy="1270660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Google </a:t>
            </a:r>
            <a:r>
              <a:rPr lang="en-US" sz="3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Colab</a:t>
            </a: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: </a:t>
            </a:r>
          </a:p>
          <a:p>
            <a:pPr marL="0" indent="0">
              <a:buNone/>
            </a:pPr>
            <a:r>
              <a:rPr lang="en-US" sz="3000" dirty="0">
                <a:latin typeface="Gill Sans MT" panose="020B0502020104020203" pitchFamily="34" charset="77"/>
                <a:hlinkClick r:id="rId3"/>
              </a:rPr>
              <a:t>https://domingomery.ing.puc.cl/material/</a:t>
            </a:r>
            <a:r>
              <a:rPr lang="en-US" sz="3000" dirty="0"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467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6953A-A7B1-1C46-A341-8CBFB0EA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5" y="524933"/>
            <a:ext cx="8828427" cy="5511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8C783-DDFC-3A46-84EE-16B498746C67}"/>
              </a:ext>
            </a:extLst>
          </p:cNvPr>
          <p:cNvSpPr/>
          <p:nvPr/>
        </p:nvSpPr>
        <p:spPr>
          <a:xfrm>
            <a:off x="220573" y="6333067"/>
            <a:ext cx="3472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https://fredhohman.com/summit/</a:t>
            </a:r>
            <a:r>
              <a:rPr lang="es-ES_trad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C6938-685C-B84F-BC1B-4A076768FFAA}"/>
              </a:ext>
            </a:extLst>
          </p:cNvPr>
          <p:cNvSpPr/>
          <p:nvPr/>
        </p:nvSpPr>
        <p:spPr>
          <a:xfrm>
            <a:off x="220573" y="924779"/>
            <a:ext cx="27245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</a:rPr>
              <a:t>SUMMIT</a:t>
            </a:r>
          </a:p>
          <a:p>
            <a:endParaRPr lang="en-AU" dirty="0">
              <a:solidFill>
                <a:srgbClr val="444444"/>
              </a:solidFill>
            </a:endParaRPr>
          </a:p>
          <a:p>
            <a:r>
              <a:rPr lang="en-AU" dirty="0">
                <a:solidFill>
                  <a:srgbClr val="444444"/>
                </a:solidFill>
              </a:rPr>
              <a:t>Interactive visualization that </a:t>
            </a:r>
            <a:r>
              <a:rPr lang="en-AU" dirty="0" err="1">
                <a:solidFill>
                  <a:srgbClr val="444444"/>
                </a:solidFill>
              </a:rPr>
              <a:t>scalably</a:t>
            </a:r>
            <a:r>
              <a:rPr lang="en-AU" dirty="0">
                <a:solidFill>
                  <a:srgbClr val="444444"/>
                </a:solidFill>
              </a:rPr>
              <a:t> summarizes what features a deep learning model has learned and how those features interact to make predictions.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8869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820420" y="5308600"/>
            <a:ext cx="461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HUSKY </a:t>
            </a:r>
            <a:r>
              <a:rPr lang="es-ES_tradnl" sz="3200" dirty="0" err="1"/>
              <a:t>classified</a:t>
            </a:r>
            <a:r>
              <a:rPr lang="es-ES_tradnl" sz="3200" dirty="0"/>
              <a:t> as WOLF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3167379" y="3053664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7CEBE42-1830-634E-876D-C971A842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1676400"/>
            <a:ext cx="3644900" cy="3632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4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E5B6BC3-7ED0-5242-A217-733DA10E1078}"/>
              </a:ext>
            </a:extLst>
          </p:cNvPr>
          <p:cNvSpPr txBox="1">
            <a:spLocks/>
          </p:cNvSpPr>
          <p:nvPr/>
        </p:nvSpPr>
        <p:spPr>
          <a:xfrm>
            <a:off x="8821689" y="2600366"/>
            <a:ext cx="1722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138988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Words>1580</Words>
  <Application>Microsoft Macintosh PowerPoint</Application>
  <PresentationFormat>Widescreen</PresentationFormat>
  <Paragraphs>343</Paragraphs>
  <Slides>74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Gill Sans MT</vt:lpstr>
      <vt:lpstr>Trebuchet MS</vt:lpstr>
      <vt:lpstr>Office Theme</vt:lpstr>
      <vt:lpstr>PowerPoint Presentation</vt:lpstr>
      <vt:lpstr>PowerPoint Presentation</vt:lpstr>
      <vt:lpstr>TRAINING DATA SET</vt:lpstr>
      <vt:lpstr>PowerPoint Presentation</vt:lpstr>
      <vt:lpstr>PowerPoint Presentation</vt:lpstr>
      <vt:lpstr>TESTING</vt:lpstr>
      <vt:lpstr>PowerPoint Presentation</vt:lpstr>
      <vt:lpstr>PowerPoint Presentation</vt:lpstr>
      <vt:lpstr>WHY?</vt:lpstr>
      <vt:lpstr>CÓMO ENGAÑAR UNA RED CNN ?</vt:lpstr>
      <vt:lpstr>PowerPoint Presentation</vt:lpstr>
      <vt:lpstr>KINDSHIP DETECTION</vt:lpstr>
      <vt:lpstr>PowerPoint Presentation</vt:lpstr>
      <vt:lpstr>PowerPoint Presentation</vt:lpstr>
      <vt:lpstr>Explicabilidad</vt:lpstr>
      <vt:lpstr>PowerPoint Presentation</vt:lpstr>
      <vt:lpstr>PowerPoint Presentation</vt:lpstr>
      <vt:lpstr>PowerPoint Presentation</vt:lpstr>
      <vt:lpstr>PowerPoint Presentation</vt:lpstr>
      <vt:lpstr>Por qué explicar?</vt:lpstr>
      <vt:lpstr>Ejemplo de explicabilidad</vt:lpstr>
      <vt:lpstr>PowerPoint Presentation</vt:lpstr>
      <vt:lpstr>ALGORITMOS DE EXPLICABILIDAD</vt:lpstr>
      <vt:lpstr>RISE</vt:lpstr>
      <vt:lpstr>RISE</vt:lpstr>
      <vt:lpstr>RISE</vt:lpstr>
      <vt:lpstr>RISE</vt:lpstr>
      <vt:lpstr>LIME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34</cp:revision>
  <dcterms:created xsi:type="dcterms:W3CDTF">2021-11-22T12:08:30Z</dcterms:created>
  <dcterms:modified xsi:type="dcterms:W3CDTF">2022-11-09T14:07:39Z</dcterms:modified>
</cp:coreProperties>
</file>